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0"/>
  </p:handoutMasterIdLst>
  <p:sldIdLst>
    <p:sldId id="256" r:id="rId2"/>
    <p:sldId id="293" r:id="rId3"/>
    <p:sldId id="281" r:id="rId4"/>
    <p:sldId id="367" r:id="rId5"/>
    <p:sldId id="394" r:id="rId6"/>
    <p:sldId id="395" r:id="rId7"/>
    <p:sldId id="396" r:id="rId8"/>
    <p:sldId id="390" r:id="rId9"/>
    <p:sldId id="397" r:id="rId10"/>
    <p:sldId id="379" r:id="rId11"/>
    <p:sldId id="348" r:id="rId12"/>
    <p:sldId id="384" r:id="rId13"/>
    <p:sldId id="385" r:id="rId14"/>
    <p:sldId id="351" r:id="rId15"/>
    <p:sldId id="392" r:id="rId16"/>
    <p:sldId id="377" r:id="rId17"/>
    <p:sldId id="288" r:id="rId18"/>
    <p:sldId id="269" r:id="rId19"/>
  </p:sldIdLst>
  <p:sldSz cx="9144000" cy="6858000" type="screen4x3"/>
  <p:notesSz cx="6735763" cy="9866313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6740" autoAdjust="0"/>
    <p:restoredTop sz="94629" autoAdjust="0"/>
  </p:normalViewPr>
  <p:slideViewPr>
    <p:cSldViewPr>
      <p:cViewPr>
        <p:scale>
          <a:sx n="80" d="100"/>
          <a:sy n="80" d="100"/>
        </p:scale>
        <p:origin x="-594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13DF64C-8873-407D-ABDE-883B1692D96C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3316D5A-AF5B-4EFB-B81F-A61AA667BDA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49332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1631F-2C96-4396-AF4A-BD4291CB7DB4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6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E6C2-F1CE-4588-89D6-F7C1E1321F8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84E97-FE20-4BE6-93FE-92ADB04CFEFE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03C29-C05D-4FEF-8C83-01A7CA8DDFE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FC30E-0E2A-446B-86CF-78C06790CA46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E117C-9091-42EA-9277-B869C4DBB34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1D467-2602-463D-8E13-47B021A355BE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D860D-7340-4976-9A29-3D1A617CF94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F8901-7204-4BD3-8106-F779C4142270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8DFAB-3FF5-4665-8E5F-2B4C27F8C56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5FA88-165E-4821-B879-BBC061C159B1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52ED8-6629-4F03-AAF2-3288E7D8CAE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98D0D-91E9-4CE5-86B0-464831ABA6C2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24A2A-3A8A-4DF6-AB0E-FD14125415E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09E12-1AF8-45F4-951B-DAECCC4CE5CA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7E2F0-EF17-4E0F-BC8F-F0C218A45EB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C53E8-E676-4E45-B35E-3D2B9A05C3BD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9A269-A7C2-4281-97E7-A7F2FE7B783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4816C-D49A-4869-8F39-06430094B56F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06782-3F31-4BBD-9A48-EE0BBCB7942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BDBC0-BEE5-41C7-BE0C-4A45E2EB6FEA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7BA38-7E0C-40C6-A7B7-B11197BB1E9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2179638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570C24-C397-499F-A586-CCF21FC4C0D3}" type="datetimeFigureOut">
              <a:rPr lang="sr-Latn-CS"/>
              <a:pPr>
                <a:defRPr/>
              </a:pPr>
              <a:t>6.3.2013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3F5BFC-D54B-4CD6-8125-7D94769D404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74" r:id="rId8"/>
    <p:sldLayoutId id="2147483675" r:id="rId9"/>
    <p:sldLayoutId id="2147483666" r:id="rId10"/>
    <p:sldLayoutId id="2147483665" r:id="rId11"/>
  </p:sldLayoutIdLst>
  <p:transition spd="slow">
    <p:wipe dir="d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rgbClr val="F8F3D7"/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8F3D7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8F3D7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8F3D7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8F3D7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800" b="1">
          <a:solidFill>
            <a:srgbClr val="F8F3D7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800" b="1">
          <a:solidFill>
            <a:srgbClr val="F8F3D7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800" b="1">
          <a:solidFill>
            <a:srgbClr val="F8F3D7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800" b="1">
          <a:solidFill>
            <a:srgbClr val="F8F3D7"/>
          </a:solidFill>
          <a:latin typeface="Corbel" pitchFamily="34" charset="0"/>
        </a:defRPr>
      </a:lvl9pPr>
    </p:titleStyle>
    <p:bodyStyle>
      <a:lvl1pPr marL="319088" indent="-319088" algn="just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273050" algn="just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2338" indent="-273050" algn="just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Font typeface="Wingdings 2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28600" algn="just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Font typeface="Wingdings 2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228600" algn="just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Font typeface="Wingdings 2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476" y="1268760"/>
            <a:ext cx="8208912" cy="364333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4000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000" stA="25000" endPos="49000" dist="5000" dir="5400000" sy="-100000" algn="bl" rotWithShape="0"/>
                </a:effectLst>
              </a:rPr>
              <a:t/>
            </a:r>
            <a:br>
              <a:rPr lang="hr-HR" sz="4000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000" stA="25000" endPos="49000" dist="5000" dir="5400000" sy="-100000" algn="bl" rotWithShape="0"/>
                </a:effectLst>
              </a:rPr>
            </a:br>
            <a:r>
              <a:rPr lang="hr-HR" sz="4000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000" stA="25000" endPos="49000" dist="5000" dir="5400000" sy="-100000" algn="bl" rotWithShape="0"/>
                </a:effectLst>
              </a:rPr>
              <a:t> Zaštita tržišnog natjecanja i državne potpore - prije i nakon ulaska Republike Hrvatske u EU</a:t>
            </a:r>
            <a:r>
              <a:rPr lang="hr-HR" sz="4000" dirty="0" smtClean="0">
                <a:solidFill>
                  <a:srgbClr val="FFC000"/>
                </a:solidFill>
              </a:rPr>
              <a:t/>
            </a:r>
            <a:br>
              <a:rPr lang="hr-HR" sz="4000" dirty="0" smtClean="0">
                <a:solidFill>
                  <a:srgbClr val="FFC000"/>
                </a:solidFill>
              </a:rPr>
            </a:br>
            <a:r>
              <a:rPr lang="hr-HR" sz="4000" dirty="0" smtClean="0">
                <a:solidFill>
                  <a:srgbClr val="FFC000"/>
                </a:solidFill>
              </a:rPr>
              <a:t> </a:t>
            </a:r>
            <a:endParaRPr lang="hr-HR" sz="4000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6100" y="5157788"/>
            <a:ext cx="4572000" cy="719137"/>
          </a:xfrm>
        </p:spPr>
        <p:txBody>
          <a:bodyPr>
            <a:noAutofit/>
          </a:bodyPr>
          <a:lstStyle/>
          <a:p>
            <a:pPr marL="1887538" indent="-188753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hr-HR" sz="36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mr. sc. Olgica Spevec</a:t>
            </a:r>
            <a:endParaRPr lang="hr-HR" sz="3600" b="1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000250" y="6000750"/>
            <a:ext cx="5105400" cy="647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/>
          <a:p>
            <a:pPr marL="1519238" indent="-1519238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defRPr/>
            </a:pPr>
            <a:r>
              <a:rPr lang="hr-HR" sz="24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Zagreb, ožujak 2013.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204864"/>
            <a:ext cx="7772400" cy="136245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dirty="0" smtClean="0">
                <a:solidFill>
                  <a:srgbClr val="FFC000"/>
                </a:solidFill>
              </a:rPr>
              <a:t>Državne potpore </a:t>
            </a:r>
            <a:br>
              <a:rPr lang="hr-HR" dirty="0" smtClean="0">
                <a:solidFill>
                  <a:srgbClr val="FFC000"/>
                </a:solidFill>
              </a:rPr>
            </a:br>
            <a:r>
              <a:rPr lang="hr-HR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Definicija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hr-HR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pravila,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kontrola</a:t>
            </a:r>
            <a:endParaRPr lang="hr-HR" sz="2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62108" cy="53697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i="1" dirty="0" smtClean="0">
                <a:solidFill>
                  <a:srgbClr val="FFC000"/>
                </a:solidFill>
              </a:rPr>
              <a:t>“Definicija” </a:t>
            </a:r>
            <a:r>
              <a:rPr lang="hr-HR" dirty="0" smtClean="0">
                <a:solidFill>
                  <a:srgbClr val="FFC000"/>
                </a:solidFill>
              </a:rPr>
              <a:t>državne potpore </a:t>
            </a:r>
            <a:endParaRPr lang="hr-HR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" indent="-320040" eaLnBrk="1" fontAlgn="auto" hangingPunct="1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100000"/>
              <a:buFont typeface="Wingdings 2"/>
              <a:buChar char=""/>
              <a:defRPr/>
            </a:pPr>
            <a:r>
              <a:rPr lang="hr-H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Državna potpora ima sljedeća obilježja:</a:t>
            </a:r>
          </a:p>
          <a:p>
            <a:pPr marL="630936" lvl="1" indent="-274320" eaLnBrk="1" fontAlgn="auto" hangingPunct="1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100000"/>
              <a:buFont typeface="Wingdings 2"/>
              <a:buChar char=""/>
              <a:defRPr/>
            </a:pPr>
            <a: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Dodjeljuje se iz državnih sredstava – </a:t>
            </a:r>
            <a:r>
              <a:rPr lang="hr-HR" sz="2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izravan ili neizravan </a:t>
            </a:r>
            <a: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transfer ili umanjeni prihod proračuna</a:t>
            </a:r>
          </a:p>
          <a:p>
            <a:pPr marL="630936" lvl="1" indent="-274320" eaLnBrk="1" fontAlgn="auto" hangingPunct="1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100000"/>
              <a:buFont typeface="Wingdings 2"/>
              <a:buChar char=""/>
              <a:defRPr/>
            </a:pPr>
            <a:r>
              <a:rPr lang="hr-HR" sz="2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Pruža ekonomsku prednost </a:t>
            </a:r>
            <a: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određenom poduzetniku, proizvodu, sektoru, regiji</a:t>
            </a:r>
          </a:p>
          <a:p>
            <a:pPr marL="630936" lvl="1" indent="-274320" eaLnBrk="1" fontAlgn="auto" hangingPunct="1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100000"/>
              <a:buFont typeface="Wingdings 2"/>
              <a:buChar char=""/>
              <a:defRPr/>
            </a:pPr>
            <a:r>
              <a:rPr lang="hr-HR" sz="2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Selektivnost</a:t>
            </a:r>
            <a: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utječe na ravnotežu između primatelja potpore i njegove konkurencije koja ne dobiva potporu</a:t>
            </a:r>
          </a:p>
          <a:p>
            <a:pPr marL="630936" lvl="1" indent="-274320" eaLnBrk="1" fontAlgn="auto" hangingPunct="1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100000"/>
              <a:buFont typeface="Wingdings 2"/>
              <a:buChar char=""/>
              <a:defRPr/>
            </a:pPr>
            <a:r>
              <a:rPr lang="hr-HR" sz="2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Utjecaj</a:t>
            </a:r>
            <a: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na trgovinu/tržišno natjecanje između država članica EU</a:t>
            </a:r>
          </a:p>
          <a:p>
            <a:pPr marL="320040" indent="-320040" eaLnBrk="1" fontAlgn="auto" hangingPunct="1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100000"/>
              <a:buFont typeface="Wingdings 2"/>
              <a:buChar char=""/>
              <a:defRPr/>
            </a:pPr>
            <a:endParaRPr lang="hr-HR" sz="2200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hr-HR" dirty="0"/>
          </a:p>
        </p:txBody>
      </p:sp>
    </p:spTree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8208912" cy="66335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dirty="0" smtClean="0">
                <a:solidFill>
                  <a:srgbClr val="FFC000"/>
                </a:solidFill>
              </a:rPr>
              <a:t>Što nije državna potpora</a:t>
            </a:r>
            <a:endParaRPr lang="hr-HR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952625"/>
            <a:ext cx="8229600" cy="3996655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Proračunski transferi za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socijalne namjene 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usmjereni izravno građanima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Sredstva kojima se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otklanjaju štete 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elementarnih nepogoda, ratnih razaranja i sl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Ulaganja države po </a:t>
            </a:r>
            <a:r>
              <a:rPr lang="hr-HR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načelu privatnog investitora </a:t>
            </a: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privatnog kreditora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Sredstva namijenjena razvitku infrastrukture uz uvjet da 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njezino korištenje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naplaćuje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opće </a:t>
            </a: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mjere gospodarske politike </a:t>
            </a:r>
            <a:endParaRPr lang="hr-HR" sz="2400" dirty="0"/>
          </a:p>
        </p:txBody>
      </p:sp>
    </p:spTree>
  </p:cSld>
  <p:clrMapOvr>
    <a:masterClrMapping/>
  </p:clrMapOvr>
  <p:transition spd="slow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989138"/>
            <a:ext cx="8229600" cy="4114800"/>
          </a:xfrm>
        </p:spPr>
        <p:txBody>
          <a:bodyPr>
            <a:normAutofit lnSpcReduction="10000"/>
          </a:bodyPr>
          <a:lstStyle/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Potpora male vrijednosti </a:t>
            </a:r>
            <a:r>
              <a:rPr lang="hr-HR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(de </a:t>
            </a:r>
            <a:r>
              <a:rPr lang="hr-HR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minimis</a:t>
            </a:r>
            <a:r>
              <a:rPr lang="hr-HR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hr-HR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Tx/>
              <a:buChar char="-"/>
              <a:defRPr/>
            </a:pP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Iznosi 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najviše </a:t>
            </a:r>
            <a:r>
              <a:rPr lang="hr-H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200.000 eura 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tri fiskalne godine, u sektoru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prometa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najviše </a:t>
            </a:r>
            <a:r>
              <a:rPr lang="hr-H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100.000 eura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Tx/>
              <a:buChar char="-"/>
              <a:defRPr/>
            </a:pP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može se dodijeliti poduzetniku 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teškoćama 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niti za 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poticanje izvoza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Tx/>
              <a:buChar char="-"/>
              <a:defRPr/>
            </a:pPr>
            <a:r>
              <a:rPr lang="hr-H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Zbrajanje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 drugim (horizontalnim potporama) 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dopušteno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uz uvjet da se ne premaši najviši dopušteni iznos potpore u konkretnom slučaju (projektu) 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Tx/>
              <a:buChar char="-"/>
              <a:defRPr/>
            </a:pPr>
            <a:r>
              <a:rPr lang="hr-H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Zabranjeno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“dijeljenje” 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potpora na način da se veći iznosi potpora razdijele na nekoliko “tranši” i svaki pojedinačno prikaže kao potpora male vrijednosti</a:t>
            </a:r>
          </a:p>
          <a:p>
            <a:pPr marL="320040" indent="-320040" eaLnBrk="1" fontAlgn="auto" hangingPunct="1">
              <a:spcAft>
                <a:spcPts val="0"/>
              </a:spcAft>
              <a:buFontTx/>
              <a:buChar char="-"/>
              <a:defRPr/>
            </a:pPr>
            <a:endParaRPr lang="hr-HR" dirty="0" smtClean="0"/>
          </a:p>
          <a:p>
            <a:pPr marL="320040" indent="-320040" eaLnBrk="1" fontAlgn="auto" hangingPunct="1">
              <a:spcAft>
                <a:spcPts val="0"/>
              </a:spcAft>
              <a:buFontTx/>
              <a:buChar char="-"/>
              <a:defRPr/>
            </a:pPr>
            <a:endParaRPr lang="hr-HR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hr-HR" i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6799" y="448452"/>
            <a:ext cx="8229600" cy="591344"/>
          </a:xfrm>
          <a:prstGeom prst="rect">
            <a:avLst/>
          </a:prstGeom>
        </p:spPr>
        <p:txBody>
          <a:bodyPr lIns="0" tIns="9144" rIns="0" bIns="9144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800" b="1" kern="1200">
                <a:ln w="500">
                  <a:solidFill>
                    <a:schemeClr val="tx2">
                      <a:shade val="20000"/>
                      <a:satMod val="350000"/>
                    </a:schemeClr>
                  </a:solidFill>
                </a:ln>
                <a:solidFill>
                  <a:schemeClr val="tx2">
                    <a:tint val="100000"/>
                    <a:satMod val="250000"/>
                  </a:schemeClr>
                </a:solidFill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hr-HR" sz="3600" dirty="0" smtClean="0">
                <a:solidFill>
                  <a:srgbClr val="FFC000"/>
                </a:solidFill>
              </a:rPr>
              <a:t>Što nije državna potpora (</a:t>
            </a:r>
            <a:r>
              <a:rPr lang="hr-HR" sz="3600" i="1" dirty="0" err="1" smtClean="0">
                <a:solidFill>
                  <a:srgbClr val="FFC000"/>
                </a:solidFill>
              </a:rPr>
              <a:t>nast</a:t>
            </a:r>
            <a:r>
              <a:rPr lang="hr-HR" sz="3600" i="1" dirty="0" smtClean="0">
                <a:solidFill>
                  <a:srgbClr val="FFC000"/>
                </a:solidFill>
              </a:rPr>
              <a:t>.</a:t>
            </a:r>
            <a:r>
              <a:rPr lang="hr-HR" sz="3600" dirty="0" smtClean="0">
                <a:solidFill>
                  <a:srgbClr val="FFC000"/>
                </a:solidFill>
              </a:rPr>
              <a:t>)</a:t>
            </a:r>
            <a:endParaRPr lang="hr-HR" sz="3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3536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dirty="0" smtClean="0">
                <a:solidFill>
                  <a:srgbClr val="FFC000"/>
                </a:solidFill>
              </a:rPr>
              <a:t>Uvjetno dopuštene potpore</a:t>
            </a:r>
            <a:endParaRPr lang="hr-HR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4881562"/>
          </a:xfrm>
        </p:spPr>
        <p:txBody>
          <a:bodyPr>
            <a:normAutofit/>
          </a:bodyPr>
          <a:lstStyle/>
          <a:p>
            <a:pPr marL="630936" lvl="1" indent="-274320" eaLnBrk="1" fontAlgn="auto" hangingPunct="1">
              <a:spcAft>
                <a:spcPts val="0"/>
              </a:spcAft>
              <a:buClr>
                <a:srgbClr val="FFC000"/>
              </a:buClr>
              <a:buFont typeface="Symbol" pitchFamily="18" charset="2"/>
              <a:buChar char="¨"/>
              <a:defRPr/>
            </a:pPr>
            <a:endParaRPr lang="hr-HR" dirty="0" smtClean="0"/>
          </a:p>
          <a:p>
            <a:pPr marL="320040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hr-HR" sz="2400" b="1" spc="-8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Državne potpore prema EU propisima su opravdane  (</a:t>
            </a:r>
            <a:r>
              <a:rPr lang="hr-HR" sz="2400" b="1" spc="-8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čl</a:t>
            </a:r>
            <a:r>
              <a:rPr lang="hr-HR" sz="2400" b="1" spc="-8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107 (3) c):</a:t>
            </a:r>
          </a:p>
          <a:p>
            <a:pPr marL="320040" indent="-320040" algn="just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Symbol" pitchFamily="18" charset="2"/>
              <a:buChar char="¨"/>
              <a:defRPr/>
            </a:pPr>
            <a:r>
              <a:rPr lang="hr-HR" sz="2400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ako doprinose održivom rastu, utječu na rast produktivnosti, uklanjaju </a:t>
            </a:r>
            <a:r>
              <a:rPr lang="hr-HR" sz="2400" i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“tržišne neuspjehe”, </a:t>
            </a:r>
            <a:r>
              <a:rPr lang="hr-HR" sz="2400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smanjuju društvene troškove gospodarskih reformi, osiguravaju uravnoteženi regionalni razvoj, potiču inovacije, istraživanje i razvoj, zaštitu okoliša, omogućuju obavljanje usluga od općeg gospodarskog interesa…..</a:t>
            </a:r>
          </a:p>
          <a:p>
            <a:pPr marL="320040" indent="-320040" algn="just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Symbol" pitchFamily="18" charset="2"/>
              <a:buChar char="¨"/>
              <a:defRPr/>
            </a:pPr>
            <a:endParaRPr lang="hr-HR" sz="2400" spc="-8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20040" indent="-320040" algn="just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Symbol" pitchFamily="18" charset="2"/>
              <a:buChar char="¨"/>
              <a:defRPr/>
            </a:pPr>
            <a:r>
              <a:rPr lang="hr-HR" sz="2400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ako pomažu sanaciji i restrukturiranju onih sektora i poduzetnika u teškoćama koji dokažu dugoročnu tržišnu održivost</a:t>
            </a:r>
          </a:p>
          <a:p>
            <a:pPr marL="320040" indent="-320040" algn="just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Symbol" pitchFamily="18" charset="2"/>
              <a:buChar char="¨"/>
              <a:defRPr/>
            </a:pPr>
            <a:endParaRPr lang="hr-HR" sz="2400" spc="-8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20040" indent="-320040" algn="just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Symbol" pitchFamily="18" charset="2"/>
              <a:buChar char="¨"/>
              <a:defRPr/>
            </a:pPr>
            <a:r>
              <a:rPr lang="hr-HR" sz="2400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Korištenje sredstava iz EU kohezijskih fondova mora biti sukladno pravilima o potporama sadržanim u  EU propisima o potporama</a:t>
            </a:r>
          </a:p>
        </p:txBody>
      </p:sp>
    </p:spTree>
  </p:cSld>
  <p:clrMapOvr>
    <a:masterClrMapping/>
  </p:clrMapOvr>
  <p:transition spd="slow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19256" cy="57261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dirty="0" smtClean="0">
                <a:solidFill>
                  <a:srgbClr val="FFC000"/>
                </a:solidFill>
              </a:rPr>
              <a:t>Kontrola državnih potpora u RH</a:t>
            </a:r>
            <a:endParaRPr lang="hr-HR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37646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travnja 2003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do ulaska u EU (1. srpanj 2013.) kontrolu državnih potpora u RH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obavlja Agencija za zaštitu tržišnog natjecanja (AZTN) 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Zakon o državnim potporama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AZTN odobrava državne potpore (programe i pojedinačne potpore) prije dodjele </a:t>
            </a:r>
            <a:r>
              <a:rPr lang="hr-H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(ex ante) 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temeljem prijedloga davatelja potpore, nadzire provedbu i nalaže povrat potpore koja je dana ili korištena protivno zakonu i propisima o potporama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Korisnik potpore dužan je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vratiti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nezakonitu potporu uvećanu za iznos kamata (referentna kamatna stopa uvećana za 100 bodova</a:t>
            </a:r>
            <a:r>
              <a:rPr lang="hr-HR" sz="2400" dirty="0" smtClean="0"/>
              <a:t>)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endParaRPr lang="hr-HR" sz="2400" dirty="0"/>
          </a:p>
        </p:txBody>
      </p:sp>
    </p:spTree>
  </p:cSld>
  <p:clrMapOvr>
    <a:masterClrMapping/>
  </p:clrMapOvr>
  <p:transition spd="slow"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18804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sz="4000" dirty="0" smtClean="0">
                <a:solidFill>
                  <a:srgbClr val="FFC000"/>
                </a:solidFill>
              </a:rPr>
              <a:t>Kontrola državnih potpora nakon ulaska u EU </a:t>
            </a:r>
            <a:endParaRPr lang="hr-HR" sz="4000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5321"/>
          </a:xfrm>
        </p:spPr>
        <p:txBody>
          <a:bodyPr>
            <a:normAutofit fontScale="92500" lnSpcReduction="20000"/>
          </a:bodyPr>
          <a:lstStyle/>
          <a:p>
            <a:pPr marL="320040" indent="-320040" algn="just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sz="2600" b="1" spc="-8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Europska komisija (EK) </a:t>
            </a:r>
            <a:r>
              <a:rPr lang="hr-HR" sz="2600" b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provodi kontrolu dodjele državnih potpora u svim državama članicama</a:t>
            </a:r>
          </a:p>
          <a:p>
            <a:pPr marL="320040" indent="-320040" algn="just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sz="2600" b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Kontrola se provodi </a:t>
            </a:r>
            <a:r>
              <a:rPr lang="hr-HR" sz="2600" b="1" spc="-8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unaprijed</a:t>
            </a:r>
            <a:r>
              <a:rPr lang="hr-HR" sz="2600" b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2600" b="1" i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(ex ante) </a:t>
            </a:r>
            <a:r>
              <a:rPr lang="hr-HR" sz="2600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države članice dužne su prije dodjele potpore prijaviti svaki program ili pojedinačnu potporu EK i sve dok ne dobiju odobrenje suzdržati se od dodjele potpora </a:t>
            </a:r>
            <a:r>
              <a:rPr lang="hr-HR" sz="2600" i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hr-HR" sz="2600" i="1" spc="-8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standstill</a:t>
            </a:r>
            <a:r>
              <a:rPr lang="hr-HR" sz="2600" i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320040" indent="-320040" algn="just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sz="2600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Izuzete su potpore </a:t>
            </a:r>
            <a:r>
              <a:rPr lang="hr-HR" sz="2600" b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malom i srednjem poduzetništvu koje se mogu dodijeliti </a:t>
            </a:r>
            <a:r>
              <a:rPr lang="hr-HR" sz="2600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 prethodnog odobrenja EK, za:</a:t>
            </a:r>
          </a:p>
          <a:p>
            <a:pPr marL="630936" lvl="1" indent="-274320" algn="just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"/>
              <a:defRPr/>
            </a:pPr>
            <a:r>
              <a:rPr lang="hr-HR" sz="2400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inovacije, istraživanje i razvoj, zaštitu okoliša, zapošljavanje i usavršavanje, žensko poduzetništvo, ulaganja, sanaciju i restrukturiranje ….</a:t>
            </a:r>
          </a:p>
          <a:p>
            <a:pPr marL="320040" indent="-320040" algn="just" eaLnBrk="1" fontAlgn="auto" hangingPunct="1">
              <a:spcAft>
                <a:spcPts val="0"/>
              </a:spcAft>
              <a:buClr>
                <a:srgbClr val="FFC000"/>
              </a:buClr>
              <a:buFont typeface="Wingdings 2"/>
              <a:buChar char=""/>
              <a:defRPr/>
            </a:pPr>
            <a:r>
              <a:rPr lang="hr-HR" sz="2600" b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Kontrola se provodi i </a:t>
            </a:r>
            <a:r>
              <a:rPr lang="hr-HR" sz="2600" b="1" spc="-8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nakon dodjele potpore </a:t>
            </a:r>
            <a:r>
              <a:rPr lang="hr-HR" sz="2600" b="1" i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(ex post) </a:t>
            </a:r>
            <a:r>
              <a:rPr lang="hr-HR" sz="2600" b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hr-HR" sz="2600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zahtjev EK država članica dužna je dostaviti sve podatke i dokumentaciju u vezi s dodjelom potpora </a:t>
            </a:r>
            <a:r>
              <a:rPr lang="hr-HR" sz="2600" b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uključivo i onih za koje nije bilo potrebno </a:t>
            </a:r>
            <a:r>
              <a:rPr lang="hr-HR" sz="2600" b="1" i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 ante </a:t>
            </a:r>
            <a:r>
              <a:rPr lang="hr-HR" sz="2600" b="1" spc="-8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odobrenje</a:t>
            </a:r>
            <a:endParaRPr lang="hr-HR" sz="2600" spc="-8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0381" y="260648"/>
            <a:ext cx="8229600" cy="796612"/>
          </a:xfrm>
          <a:prstGeom prst="rect">
            <a:avLst/>
          </a:prstGeom>
        </p:spPr>
        <p:txBody>
          <a:bodyPr lIns="0" tIns="9144" rIns="0" bIns="9144"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3600" b="1" dirty="0">
                <a:ln w="500">
                  <a:solidFill>
                    <a:schemeClr val="tx2">
                      <a:shade val="20000"/>
                      <a:satMod val="350000"/>
                    </a:schemeClr>
                  </a:solidFill>
                </a:ln>
                <a:solidFill>
                  <a:srgbClr val="FFC000"/>
                </a:solidFill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  <a:latin typeface="+mj-lt"/>
                <a:ea typeface="+mj-ea"/>
                <a:cs typeface="+mj-cs"/>
              </a:rPr>
              <a:t>Korisne adrese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7188" y="1557338"/>
            <a:ext cx="8535987" cy="4967287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20040" indent="-320040" fontAlgn="auto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70000"/>
              <a:buFont typeface="Wingdings 2"/>
              <a:buChar char=""/>
              <a:defRPr/>
            </a:pP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Agencija za zaštitu tržišnog natjecanja – www.aztn.hr</a:t>
            </a:r>
          </a:p>
          <a:p>
            <a:pPr marL="320040" indent="-320040" fontAlgn="auto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70000"/>
              <a:buFont typeface="Wingdings 2"/>
              <a:buChar char=""/>
              <a:defRPr/>
            </a:pP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Ministarstvo gospodarstva, rada i poduzetništva – www.mingorp.hr </a:t>
            </a:r>
          </a:p>
          <a:p>
            <a:pPr marL="320040" indent="-320040" fontAlgn="auto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70000"/>
              <a:buFont typeface="Wingdings 2"/>
              <a:buChar char=""/>
              <a:defRPr/>
            </a:pP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Državni ured za trgovinsku politiku – www.dutp.hr</a:t>
            </a:r>
          </a:p>
          <a:p>
            <a:pPr marL="320040" indent="-320040" fontAlgn="auto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70000"/>
              <a:buFont typeface="Wingdings 2"/>
              <a:buChar char=""/>
              <a:defRPr/>
            </a:pP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European</a:t>
            </a: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Commission</a:t>
            </a: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- DG </a:t>
            </a: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Competition</a:t>
            </a: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–http://ec.europa.eu/</a:t>
            </a: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competition</a:t>
            </a:r>
            <a:endParaRPr lang="hr-HR" sz="2600" spc="-8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20040" indent="-320040" fontAlgn="auto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70000"/>
              <a:buFont typeface="Wingdings 2"/>
              <a:buChar char=""/>
              <a:defRPr/>
            </a:pP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European</a:t>
            </a: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Commission</a:t>
            </a: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– DG Enterprise </a:t>
            </a: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and</a:t>
            </a: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Industry</a:t>
            </a: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–http://ec.europa.eu/</a:t>
            </a: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enterprise</a:t>
            </a:r>
            <a:endParaRPr lang="hr-HR" sz="2600" spc="-8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20040" indent="-320040" fontAlgn="auto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70000"/>
              <a:buFont typeface="Wingdings 2"/>
              <a:buChar char=""/>
              <a:defRPr/>
            </a:pP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European</a:t>
            </a: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Commission</a:t>
            </a: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– DG </a:t>
            </a: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Trade</a:t>
            </a: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–                          http://ec.europa.eu/</a:t>
            </a:r>
            <a:r>
              <a:rPr lang="hr-HR" sz="2600" spc="-8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trade</a:t>
            </a:r>
            <a:r>
              <a:rPr lang="hr-HR" sz="2600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/</a:t>
            </a:r>
          </a:p>
          <a:p>
            <a:pPr marL="320040" indent="-32004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70000"/>
              <a:defRPr/>
            </a:pPr>
            <a:endParaRPr lang="hr-HR" sz="2600" spc="-8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20040" indent="-32004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70000"/>
              <a:buFont typeface="Wingdings 2"/>
              <a:buChar char=""/>
              <a:defRPr/>
            </a:pPr>
            <a:endParaRPr lang="hr-HR" sz="2600" spc="-8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20040" indent="-32004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70000"/>
              <a:buFont typeface="Wingdings 2"/>
              <a:buChar char=""/>
              <a:defRPr/>
            </a:pPr>
            <a:endParaRPr lang="hr-HR" sz="2600" spc="-8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755576" y="2204864"/>
            <a:ext cx="7772400" cy="1362456"/>
          </a:xfrm>
          <a:prstGeom prst="rect">
            <a:avLst/>
          </a:prstGeom>
        </p:spPr>
        <p:txBody>
          <a:bodyPr lIns="0" tIns="9144" rIns="0" bIns="9144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800" b="1" kern="1200">
                <a:ln w="500">
                  <a:solidFill>
                    <a:schemeClr val="tx2">
                      <a:shade val="20000"/>
                      <a:satMod val="350000"/>
                    </a:schemeClr>
                  </a:solidFill>
                </a:ln>
                <a:solidFill>
                  <a:schemeClr val="tx2">
                    <a:tint val="100000"/>
                    <a:satMod val="250000"/>
                  </a:schemeClr>
                </a:solidFill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hr-HR" dirty="0" smtClean="0">
                <a:solidFill>
                  <a:srgbClr val="FFC000"/>
                </a:solidFill>
              </a:rPr>
              <a:t>Hvala na pozornosti !!</a:t>
            </a:r>
            <a:endParaRPr lang="hr-HR" sz="2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206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z="4400" dirty="0" smtClean="0">
                <a:solidFill>
                  <a:srgbClr val="FFC000"/>
                </a:solidFill>
              </a:rPr>
              <a:t>Sadržaj</a:t>
            </a:r>
            <a:endParaRPr lang="hr-HR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Clr>
                <a:srgbClr val="FFC000"/>
              </a:buClr>
              <a:buFont typeface="Wingdings 2" pitchFamily="18" charset="2"/>
              <a:buNone/>
              <a:defRPr/>
            </a:pPr>
            <a:endParaRPr lang="hr-HR" sz="900" dirty="0" smtClean="0">
              <a:effectLst>
                <a:outerShdw blurRad="38100" dist="38100" dir="2700000" algn="tl">
                  <a:srgbClr val="1F497D"/>
                </a:outerShdw>
              </a:effectLst>
            </a:endParaRPr>
          </a:p>
          <a:p>
            <a:pPr eaLnBrk="1" hangingPunct="1">
              <a:buClr>
                <a:srgbClr val="FFC000"/>
              </a:buClr>
              <a:defRPr/>
            </a:pPr>
            <a:r>
              <a:rPr lang="hr-HR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Zaštita tržišnog natjecanja </a:t>
            </a:r>
            <a:r>
              <a:rPr lang="hr-HR" dirty="0" smtClean="0">
                <a:effectLst>
                  <a:outerShdw blurRad="38100" dist="38100" dir="2700000" algn="tl">
                    <a:srgbClr val="1F497D"/>
                  </a:outerShdw>
                </a:effectLst>
                <a:latin typeface="Arial" charset="0"/>
              </a:rPr>
              <a:t>u </a:t>
            </a:r>
            <a:r>
              <a:rPr lang="hr-HR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EU </a:t>
            </a:r>
          </a:p>
          <a:p>
            <a:pPr eaLnBrk="1" hangingPunct="1">
              <a:buClr>
                <a:srgbClr val="FFC000"/>
              </a:buClr>
              <a:buFontTx/>
              <a:buChar char="-"/>
              <a:defRPr/>
            </a:pPr>
            <a:r>
              <a:rPr lang="hr-HR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kontrola ponašanja poduzetnika na tržištu</a:t>
            </a:r>
          </a:p>
          <a:p>
            <a:pPr eaLnBrk="1" hangingPunct="1">
              <a:buClr>
                <a:srgbClr val="FFC000"/>
              </a:buClr>
              <a:buFontTx/>
              <a:buChar char="-"/>
              <a:defRPr/>
            </a:pPr>
            <a:r>
              <a:rPr lang="hr-HR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kontrola ponašanja država članica pri dodjeli državnih potpora</a:t>
            </a:r>
          </a:p>
          <a:p>
            <a:pPr eaLnBrk="1" hangingPunct="1">
              <a:buClr>
                <a:srgbClr val="FFC000"/>
              </a:buClr>
              <a:defRPr/>
            </a:pPr>
            <a:endParaRPr lang="hr-HR" sz="900" dirty="0" smtClean="0">
              <a:effectLst>
                <a:outerShdw blurRad="38100" dist="38100" dir="2700000" algn="tl">
                  <a:srgbClr val="1F497D"/>
                </a:outerShdw>
              </a:effectLst>
            </a:endParaRPr>
          </a:p>
          <a:p>
            <a:pPr eaLnBrk="1" hangingPunct="1">
              <a:buClr>
                <a:srgbClr val="FFC000"/>
              </a:buClr>
              <a:defRPr/>
            </a:pPr>
            <a:r>
              <a:rPr lang="hr-HR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Ulazak u EU – što se mijenja i o čemu je potrebno voditi računa na području zaštite tržišnog natjecanja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200800" cy="66217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dirty="0" smtClean="0">
                <a:solidFill>
                  <a:srgbClr val="FFC000"/>
                </a:solidFill>
              </a:rPr>
              <a:t>Zaštita tržišnog natjecanja u EU</a:t>
            </a:r>
            <a:endParaRPr lang="hr-HR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16113"/>
            <a:ext cx="8568951" cy="467836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Clr>
                <a:srgbClr val="FFC000"/>
              </a:buClr>
              <a:defRPr/>
            </a:pPr>
            <a:r>
              <a:rPr lang="hr-HR" sz="2600" b="1" dirty="0" smtClean="0">
                <a:solidFill>
                  <a:srgbClr val="FFC000"/>
                </a:solidFill>
              </a:rPr>
              <a:t>Pravo i politika tržišnog natjecanja u EU obuhvaćaju:</a:t>
            </a:r>
          </a:p>
          <a:p>
            <a:pPr lvl="1" algn="just" eaLnBrk="1" hangingPunct="1">
              <a:lnSpc>
                <a:spcPct val="90000"/>
              </a:lnSpc>
              <a:buClr>
                <a:srgbClr val="FFC000"/>
              </a:buClr>
              <a:defRPr/>
            </a:pPr>
            <a:r>
              <a:rPr lang="hr-HR" sz="2200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kontrolu ponašanja poduzetnika na tržištu </a:t>
            </a:r>
            <a:r>
              <a:rPr lang="hr-HR" sz="2200" i="1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(</a:t>
            </a:r>
            <a:r>
              <a:rPr lang="hr-HR" sz="2200" i="1" dirty="0" err="1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antitrust</a:t>
            </a:r>
            <a:r>
              <a:rPr lang="hr-HR" sz="2200" i="1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)</a:t>
            </a:r>
          </a:p>
          <a:p>
            <a:pPr lvl="1" algn="just" eaLnBrk="1" hangingPunct="1">
              <a:lnSpc>
                <a:spcPct val="90000"/>
              </a:lnSpc>
              <a:buClr>
                <a:srgbClr val="FFC000"/>
              </a:buClr>
              <a:defRPr/>
            </a:pPr>
            <a:r>
              <a:rPr lang="hr-HR" sz="2200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kontrolu ponašanja država članica pri dodjeli državnih potpora</a:t>
            </a:r>
          </a:p>
          <a:p>
            <a:pPr lvl="1" algn="just" eaLnBrk="1" hangingPunct="1">
              <a:lnSpc>
                <a:spcPct val="90000"/>
              </a:lnSpc>
              <a:buClr>
                <a:srgbClr val="FFC000"/>
              </a:buClr>
              <a:buFont typeface="Wingdings 2" pitchFamily="18" charset="2"/>
              <a:buNone/>
              <a:defRPr/>
            </a:pPr>
            <a:endParaRPr lang="hr-HR" sz="1900" dirty="0" smtClean="0">
              <a:effectLst>
                <a:outerShdw blurRad="38100" dist="38100" dir="2700000" algn="tl">
                  <a:srgbClr val="1F497D"/>
                </a:outerShdw>
              </a:effectLst>
            </a:endParaRPr>
          </a:p>
          <a:p>
            <a:pPr algn="just" eaLnBrk="1" hangingPunct="1">
              <a:lnSpc>
                <a:spcPct val="90000"/>
              </a:lnSpc>
              <a:buClr>
                <a:srgbClr val="FFC000"/>
              </a:buClr>
              <a:defRPr/>
            </a:pPr>
            <a:r>
              <a:rPr lang="hr-HR" sz="2600" b="1" dirty="0" smtClean="0">
                <a:solidFill>
                  <a:srgbClr val="FFC000"/>
                </a:solidFill>
              </a:rPr>
              <a:t>Cilj: integracija tržišta EU kroz</a:t>
            </a:r>
          </a:p>
          <a:p>
            <a:pPr lvl="1" algn="just" eaLnBrk="1" hangingPunct="1">
              <a:lnSpc>
                <a:spcPct val="90000"/>
              </a:lnSpc>
              <a:buClr>
                <a:srgbClr val="FFC000"/>
              </a:buClr>
              <a:defRPr/>
            </a:pPr>
            <a:r>
              <a:rPr lang="hr-HR" sz="2200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osiguranje djelotvornog tržišnog natjecanja i sprječavanje </a:t>
            </a:r>
            <a:r>
              <a:rPr lang="hr-HR" sz="2200" dirty="0" err="1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protutržišnog</a:t>
            </a:r>
            <a:r>
              <a:rPr lang="hr-HR" sz="2200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 ponašanja poduzetnika i država članica </a:t>
            </a:r>
          </a:p>
          <a:p>
            <a:pPr lvl="1" algn="just" eaLnBrk="1" hangingPunct="1">
              <a:lnSpc>
                <a:spcPct val="90000"/>
              </a:lnSpc>
              <a:buClr>
                <a:srgbClr val="FFC000"/>
              </a:buClr>
              <a:defRPr/>
            </a:pPr>
            <a:endParaRPr lang="hr-HR" sz="2200" dirty="0" smtClean="0">
              <a:effectLst>
                <a:outerShdw blurRad="38100" dist="38100" dir="2700000" algn="tl">
                  <a:srgbClr val="1F497D"/>
                </a:outerShdw>
              </a:effectLst>
            </a:endParaRPr>
          </a:p>
          <a:p>
            <a:pPr lvl="1" algn="just" eaLnBrk="1" hangingPunct="1">
              <a:lnSpc>
                <a:spcPct val="90000"/>
              </a:lnSpc>
              <a:buClr>
                <a:srgbClr val="FFC000"/>
              </a:buClr>
              <a:buFont typeface="Wingdings 2" pitchFamily="18" charset="2"/>
              <a:buNone/>
              <a:defRPr/>
            </a:pPr>
            <a:r>
              <a:rPr lang="hr-HR" sz="2200" b="1" dirty="0" smtClean="0">
                <a:solidFill>
                  <a:srgbClr val="FFC000"/>
                </a:solidFill>
              </a:rPr>
              <a:t>Europska komisija (EK) i tijela za zaštitu tržišnog natjecanja</a:t>
            </a:r>
            <a:endParaRPr lang="hr-HR" sz="2200" b="1" dirty="0" smtClean="0">
              <a:solidFill>
                <a:srgbClr val="FFC000"/>
              </a:solidFill>
              <a:latin typeface="Arial" charset="0"/>
            </a:endParaRPr>
          </a:p>
          <a:p>
            <a:pPr lvl="1" algn="just" eaLnBrk="1" hangingPunct="1">
              <a:lnSpc>
                <a:spcPct val="90000"/>
              </a:lnSpc>
              <a:buClr>
                <a:srgbClr val="FFC000"/>
              </a:buClr>
              <a:buFont typeface="Wingdings 2" pitchFamily="18" charset="2"/>
              <a:buNone/>
              <a:defRPr/>
            </a:pPr>
            <a:r>
              <a:rPr lang="hr-HR" sz="2200" b="1" dirty="0" smtClean="0">
                <a:solidFill>
                  <a:srgbClr val="FFC000"/>
                </a:solidFill>
              </a:rPr>
              <a:t>država članica kontroliraju  ponašanje poduzetnika na tržištu EU</a:t>
            </a:r>
          </a:p>
          <a:p>
            <a:pPr lvl="1" algn="just" eaLnBrk="1" hangingPunct="1">
              <a:lnSpc>
                <a:spcPct val="90000"/>
              </a:lnSpc>
              <a:buClr>
                <a:srgbClr val="FFC000"/>
              </a:buClr>
              <a:buFont typeface="Wingdings 2" pitchFamily="18" charset="2"/>
              <a:buNone/>
              <a:defRPr/>
            </a:pPr>
            <a:r>
              <a:rPr lang="hr-HR" sz="2200" b="1" dirty="0" smtClean="0">
                <a:solidFill>
                  <a:srgbClr val="FFC000"/>
                </a:solidFill>
              </a:rPr>
              <a:t>Kontrola državnih potpora isključivo je u nadležnosti  EK</a:t>
            </a:r>
          </a:p>
          <a:p>
            <a:pPr algn="just" eaLnBrk="1" hangingPunct="1">
              <a:lnSpc>
                <a:spcPct val="90000"/>
              </a:lnSpc>
              <a:buClr>
                <a:srgbClr val="FFC000"/>
              </a:buClr>
              <a:buFont typeface="Wingdings 2" pitchFamily="18" charset="2"/>
              <a:buNone/>
              <a:defRPr/>
            </a:pPr>
            <a:endParaRPr lang="hr-HR" sz="2600" dirty="0" smtClean="0">
              <a:solidFill>
                <a:srgbClr val="FFC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37646"/>
          </a:xfrm>
        </p:spPr>
        <p:txBody>
          <a:bodyPr>
            <a:noAutofit/>
          </a:bodyPr>
          <a:lstStyle/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SzTx/>
              <a:buFont typeface="Wingdings 2" pitchFamily="18" charset="2"/>
              <a:buChar char="®"/>
              <a:defRPr/>
            </a:pP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Zabranjuju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sporazumi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između poduzetnika koji utječu ili bi mogli utjecati na trgovinu među državama članicama, a koji za cilj ili posljedicu imaju sprječavanje, ograničavanje ili narušavanje tržišnog natjecanja unutar zajedničkog tržišta – članak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101.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Ugovora o funkcioniranju EU (UFEU) 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SzTx/>
              <a:buFont typeface="Wingdings 2" pitchFamily="18" charset="2"/>
              <a:buChar char="®"/>
              <a:defRPr/>
            </a:pPr>
            <a:endParaRPr lang="hr-H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SzTx/>
              <a:buFont typeface="Wingdings 2" pitchFamily="18" charset="2"/>
              <a:buChar char="®"/>
              <a:defRPr/>
            </a:pP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Zabranjena je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zlouporaba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vladajućeg položaja jednog ili više poduzetnika na zajedničkom tržištu– članak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102.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UFEU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SzTx/>
              <a:buFont typeface="Wingdings 2" pitchFamily="18" charset="2"/>
              <a:buChar char="®"/>
              <a:defRPr/>
            </a:pPr>
            <a:endParaRPr lang="hr-H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SzTx/>
              <a:buFont typeface="Wingdings 2"/>
              <a:buNone/>
              <a:defRPr/>
            </a:pP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Kontroliraju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spajanja i preuzimanja između poduzetnika (koncentracije) koja imaju učinak na tržište EU  (Uredba Vijeća </a:t>
            </a:r>
            <a:r>
              <a:rPr lang="hr-H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139/2004)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C000"/>
              </a:buClr>
              <a:buSzTx/>
              <a:buFont typeface="Wingdings 2"/>
              <a:buNone/>
              <a:defRPr/>
            </a:pPr>
            <a:endParaRPr lang="hr-HR" sz="2400" dirty="0"/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395536" y="380306"/>
            <a:ext cx="8496944" cy="947936"/>
          </a:xfrm>
          <a:prstGeom prst="rect">
            <a:avLst/>
          </a:prstGeom>
        </p:spPr>
        <p:txBody>
          <a:bodyPr lIns="0" tIns="9144" rIns="0" bIns="9144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800" b="1" kern="1200">
                <a:ln w="500">
                  <a:solidFill>
                    <a:schemeClr val="tx2">
                      <a:shade val="20000"/>
                      <a:satMod val="350000"/>
                    </a:schemeClr>
                  </a:solidFill>
                </a:ln>
                <a:solidFill>
                  <a:schemeClr val="tx2">
                    <a:tint val="100000"/>
                    <a:satMod val="250000"/>
                  </a:schemeClr>
                </a:solidFill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hr-HR" sz="3600" dirty="0" smtClean="0">
                <a:solidFill>
                  <a:srgbClr val="FFC000"/>
                </a:solidFill>
              </a:rPr>
              <a:t>Kako se kontrolira ponašanje poduzetnika u EU</a:t>
            </a:r>
          </a:p>
        </p:txBody>
      </p:sp>
    </p:spTree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404664"/>
            <a:ext cx="4690864" cy="644624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dirty="0" smtClean="0">
                <a:solidFill>
                  <a:srgbClr val="FFC000"/>
                </a:solidFill>
              </a:rPr>
              <a:t>Ovlasti nadležnih tijela</a:t>
            </a:r>
            <a:endParaRPr lang="hr-HR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65638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Clr>
                <a:srgbClr val="FF9900"/>
              </a:buClr>
              <a:buFont typeface="Wingdings 2"/>
              <a:buChar char=""/>
              <a:defRPr/>
            </a:pPr>
            <a:r>
              <a:rPr lang="hr-HR" sz="2400" dirty="0" smtClean="0"/>
              <a:t>Propise o zaštiti tržišnog natjecanja EU dužni su primjenjivati: </a:t>
            </a:r>
            <a:r>
              <a:rPr lang="hr-HR" sz="2400" dirty="0" smtClean="0">
                <a:solidFill>
                  <a:srgbClr val="FFC000"/>
                </a:solidFill>
              </a:rPr>
              <a:t>Europska komisija,</a:t>
            </a:r>
            <a:r>
              <a:rPr lang="hr-HR" sz="2400" dirty="0" smtClean="0"/>
              <a:t> </a:t>
            </a:r>
            <a:r>
              <a:rPr lang="hr-HR" sz="2400" dirty="0" smtClean="0">
                <a:solidFill>
                  <a:srgbClr val="FFC000"/>
                </a:solidFill>
              </a:rPr>
              <a:t>europski sudovi,</a:t>
            </a:r>
            <a:r>
              <a:rPr lang="hr-HR" sz="2400" dirty="0" smtClean="0"/>
              <a:t> </a:t>
            </a:r>
            <a:r>
              <a:rPr lang="hr-HR" sz="2400" dirty="0" smtClean="0">
                <a:solidFill>
                  <a:srgbClr val="FFC000"/>
                </a:solidFill>
              </a:rPr>
              <a:t>tijela za zaštitu tržišnog natjecanja država članica i sudovi država članica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9900"/>
              </a:buClr>
              <a:buFont typeface="Wingdings 2"/>
              <a:buChar char=""/>
              <a:defRPr/>
            </a:pPr>
            <a:r>
              <a:rPr lang="hr-HR" sz="2400" dirty="0" smtClean="0"/>
              <a:t>Način i uvjeti uređeni Uredbom Vijeća (EZ) br. 1/2003, kojom je osnovan i ECN (mreža tijela za zaštitu tržišnog natjecanja) – temeljno načelo: </a:t>
            </a:r>
            <a:r>
              <a:rPr lang="hr-HR" sz="2400" dirty="0" smtClean="0">
                <a:solidFill>
                  <a:srgbClr val="FFC000"/>
                </a:solidFill>
              </a:rPr>
              <a:t>SURADNJA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9900"/>
              </a:buClr>
              <a:buFont typeface="Wingdings 2"/>
              <a:buChar char=""/>
              <a:defRPr/>
            </a:pPr>
            <a:r>
              <a:rPr lang="hr-HR" sz="2400" dirty="0" smtClean="0">
                <a:solidFill>
                  <a:srgbClr val="FFC000"/>
                </a:solidFill>
              </a:rPr>
              <a:t>Države članice </a:t>
            </a:r>
            <a:r>
              <a:rPr lang="hr-HR" sz="2400" dirty="0" smtClean="0"/>
              <a:t>dužne su osigurati primjenu EU propisa o zaštiti tržišnog natjecanja ako se radi o mogućem </a:t>
            </a:r>
            <a:r>
              <a:rPr lang="hr-HR" sz="2400" dirty="0" smtClean="0">
                <a:solidFill>
                  <a:srgbClr val="FFC000"/>
                </a:solidFill>
              </a:rPr>
              <a:t>narušavanju trgovine unutar EU </a:t>
            </a:r>
            <a:r>
              <a:rPr lang="hr-HR" sz="2400" dirty="0" smtClean="0"/>
              <a:t>te istovremeno osigurati primjenu nacionalnih propisa u slučaju kada narušavanje tržišnog natjecanja </a:t>
            </a:r>
            <a:r>
              <a:rPr lang="hr-HR" sz="2400" dirty="0" smtClean="0">
                <a:solidFill>
                  <a:srgbClr val="FFC000"/>
                </a:solidFill>
              </a:rPr>
              <a:t>nema učinka</a:t>
            </a:r>
            <a:r>
              <a:rPr lang="hr-HR" sz="2400" dirty="0" smtClean="0"/>
              <a:t> na trgovinu unutar EU</a:t>
            </a:r>
            <a:endParaRPr lang="hr-HR" sz="2400" dirty="0"/>
          </a:p>
        </p:txBody>
      </p:sp>
    </p:spTree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6131024" cy="71663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dirty="0" smtClean="0">
                <a:solidFill>
                  <a:srgbClr val="FFC000"/>
                </a:solidFill>
              </a:rPr>
              <a:t>Nadležnost Europske komisije</a:t>
            </a:r>
            <a:endParaRPr lang="hr-HR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93630"/>
          </a:xfrm>
        </p:spPr>
        <p:txBody>
          <a:bodyPr>
            <a:noAutofit/>
          </a:bodyPr>
          <a:lstStyle/>
          <a:p>
            <a:pPr marL="320040" indent="-320040" eaLnBrk="1" fontAlgn="auto" hangingPunct="1">
              <a:spcAft>
                <a:spcPts val="0"/>
              </a:spcAft>
              <a:buClr>
                <a:srgbClr val="FF9900"/>
              </a:buClr>
              <a:buFont typeface="Wingdings 2"/>
              <a:buChar char=""/>
              <a:defRPr/>
            </a:pPr>
            <a:r>
              <a:rPr lang="hr-HR" sz="2400" dirty="0" smtClean="0">
                <a:solidFill>
                  <a:srgbClr val="FFC000"/>
                </a:solidFill>
              </a:rPr>
              <a:t>Europska komisija (EK) </a:t>
            </a:r>
            <a:r>
              <a:rPr lang="hr-HR" sz="2400" dirty="0" smtClean="0"/>
              <a:t>temeljem </a:t>
            </a:r>
            <a:r>
              <a:rPr lang="hr-HR" sz="2400" dirty="0" smtClean="0">
                <a:solidFill>
                  <a:srgbClr val="FFC000"/>
                </a:solidFill>
              </a:rPr>
              <a:t>pritužbi</a:t>
            </a:r>
            <a:r>
              <a:rPr lang="hr-HR" sz="2400" dirty="0" smtClean="0"/>
              <a:t> (fizičkih i pravnih osoba koje mogu dokazati pravni interes ili država članica), ili na </a:t>
            </a:r>
            <a:r>
              <a:rPr lang="hr-HR" sz="2400" dirty="0" smtClean="0">
                <a:solidFill>
                  <a:srgbClr val="FFC000"/>
                </a:solidFill>
              </a:rPr>
              <a:t>vlastitu inicijativu </a:t>
            </a:r>
            <a:r>
              <a:rPr lang="hr-HR" sz="2400" dirty="0" smtClean="0"/>
              <a:t>utvrđuje i donosi mjere za otklanjanje povreda članaka 101. i 102. UFEU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9900"/>
              </a:buClr>
              <a:buFont typeface="Wingdings 2"/>
              <a:buChar char=""/>
              <a:defRPr/>
            </a:pPr>
            <a:r>
              <a:rPr lang="hr-HR" sz="2400" dirty="0" smtClean="0">
                <a:solidFill>
                  <a:srgbClr val="FFC000"/>
                </a:solidFill>
              </a:rPr>
              <a:t>Određuje privremene mjere</a:t>
            </a:r>
            <a:r>
              <a:rPr lang="hr-HR" sz="2400" dirty="0" smtClean="0"/>
              <a:t>, prihvaća preuzimanje obveza, izriče kazne, utvrđuje neprimjenjivost članaka 101. i 102. UFEU, surađuje s nacionalnim tijelima (dostavlja najvažnije dokumente, razmjenjuje s njima povjerljive informacije, </a:t>
            </a:r>
            <a:r>
              <a:rPr lang="hr-HR" sz="2400" dirty="0" err="1" smtClean="0"/>
              <a:t>itd</a:t>
            </a:r>
            <a:r>
              <a:rPr lang="hr-HR" sz="2400" dirty="0" smtClean="0"/>
              <a:t>.) i nacionalnim sudovima – sve odluke sudova dostavljaju se bez odgode EK</a:t>
            </a:r>
          </a:p>
          <a:p>
            <a:pPr marL="320040" indent="-320040" eaLnBrk="1" fontAlgn="auto" hangingPunct="1">
              <a:spcAft>
                <a:spcPts val="0"/>
              </a:spcAft>
              <a:buClr>
                <a:srgbClr val="FF9900"/>
              </a:buClr>
              <a:buFont typeface="Wingdings 2"/>
              <a:buChar char=""/>
              <a:defRPr/>
            </a:pPr>
            <a:r>
              <a:rPr lang="hr-HR" sz="2400" dirty="0" smtClean="0"/>
              <a:t>U provedbi postupaka ima EK ima </a:t>
            </a:r>
            <a:r>
              <a:rPr lang="hr-HR" sz="2400" dirty="0" smtClean="0">
                <a:solidFill>
                  <a:srgbClr val="FFC000"/>
                </a:solidFill>
              </a:rPr>
              <a:t>istražne ovlasti </a:t>
            </a:r>
            <a:r>
              <a:rPr lang="hr-HR" sz="2400" dirty="0" smtClean="0"/>
              <a:t>na cijelom teritoriju EU – provodi nenajavljene pretrage poslovnih i drugih prostora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endParaRPr lang="hr-HR" sz="2400" dirty="0"/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6623" cy="66367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dirty="0" smtClean="0">
                <a:solidFill>
                  <a:srgbClr val="FFC000"/>
                </a:solidFill>
              </a:rPr>
              <a:t>Nadležnost europskih sudova</a:t>
            </a:r>
            <a:endParaRPr lang="hr-HR" dirty="0">
              <a:solidFill>
                <a:srgbClr val="FFC000"/>
              </a:solidFill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hr-HR" sz="2400" b="1" dirty="0" smtClean="0">
                <a:solidFill>
                  <a:srgbClr val="FFC000"/>
                </a:solidFill>
                <a:latin typeface="Arial" charset="0"/>
              </a:rPr>
              <a:t>	Sud EU/Europski sud pravde -</a:t>
            </a:r>
            <a:r>
              <a:rPr lang="hr-HR" sz="2400" dirty="0" smtClean="0">
                <a:solidFill>
                  <a:srgbClr val="FFC000"/>
                </a:solidFill>
                <a:latin typeface="Arial" charset="0"/>
              </a:rPr>
              <a:t> </a:t>
            </a:r>
            <a:r>
              <a:rPr lang="hr-HR" sz="2400" dirty="0" smtClean="0">
                <a:latin typeface="Arial" charset="0"/>
              </a:rPr>
              <a:t>temeljna zadaća je </a:t>
            </a:r>
            <a:r>
              <a:rPr lang="en-US" sz="2400" dirty="0" err="1" smtClean="0"/>
              <a:t>osigura</a:t>
            </a:r>
            <a:r>
              <a:rPr lang="hr-HR" sz="2400" dirty="0" smtClean="0"/>
              <a:t>ti</a:t>
            </a:r>
            <a:r>
              <a:rPr lang="en-US" sz="2400" dirty="0" smtClean="0"/>
              <a:t> </a:t>
            </a:r>
            <a:r>
              <a:rPr lang="en-US" sz="2400" dirty="0" err="1" smtClean="0"/>
              <a:t>poštivanj</a:t>
            </a:r>
            <a:r>
              <a:rPr lang="hr-HR" sz="2400" dirty="0" smtClean="0"/>
              <a:t>e</a:t>
            </a:r>
            <a:r>
              <a:rPr lang="en-US" sz="2400" dirty="0" smtClean="0"/>
              <a:t> </a:t>
            </a:r>
            <a:r>
              <a:rPr lang="en-US" sz="2400" dirty="0" err="1" smtClean="0"/>
              <a:t>prava</a:t>
            </a:r>
            <a:r>
              <a:rPr lang="en-US" sz="2400" dirty="0" smtClean="0"/>
              <a:t> EU,</a:t>
            </a:r>
            <a:r>
              <a:rPr lang="hr-HR" sz="2400" dirty="0" smtClean="0"/>
              <a:t> </a:t>
            </a:r>
            <a:r>
              <a:rPr lang="en-US" sz="2400" dirty="0" err="1" smtClean="0"/>
              <a:t>uz</a:t>
            </a:r>
            <a:r>
              <a:rPr lang="en-US" sz="2400" dirty="0" smtClean="0"/>
              <a:t> </a:t>
            </a:r>
            <a:r>
              <a:rPr lang="en-US" sz="2400" dirty="0" err="1" smtClean="0"/>
              <a:t>njegovu</a:t>
            </a:r>
            <a:r>
              <a:rPr lang="en-US" sz="2400" dirty="0" smtClean="0"/>
              <a:t> </a:t>
            </a:r>
            <a:r>
              <a:rPr lang="en-US" sz="2400" dirty="0" err="1" smtClean="0"/>
              <a:t>ujednačenu</a:t>
            </a:r>
            <a:r>
              <a:rPr lang="en-US" sz="2400" dirty="0" smtClean="0"/>
              <a:t> </a:t>
            </a:r>
            <a:r>
              <a:rPr lang="en-US" sz="2400" dirty="0" err="1" smtClean="0"/>
              <a:t>primjenu</a:t>
            </a:r>
            <a:r>
              <a:rPr lang="en-US" sz="2400" dirty="0" smtClean="0"/>
              <a:t> </a:t>
            </a:r>
            <a:r>
              <a:rPr lang="hr-HR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hr-HR" sz="2400" dirty="0" smtClean="0"/>
              <a:t> </a:t>
            </a:r>
            <a:r>
              <a:rPr lang="en-US" sz="2400" dirty="0" err="1" smtClean="0"/>
              <a:t>tumačenje</a:t>
            </a:r>
            <a:r>
              <a:rPr lang="hr-HR" sz="2400" dirty="0" smtClean="0"/>
              <a:t> </a:t>
            </a:r>
            <a:r>
              <a:rPr lang="hr-HR" sz="2400" dirty="0" smtClean="0"/>
              <a:t>na cijelom području EU</a:t>
            </a:r>
            <a:r>
              <a:rPr lang="en-US" sz="2400" dirty="0" smtClean="0"/>
              <a:t> </a:t>
            </a:r>
            <a:endParaRPr lang="hr-HR" sz="2400" dirty="0" smtClean="0"/>
          </a:p>
          <a:p>
            <a:pPr eaLnBrk="1" hangingPunct="1">
              <a:buClr>
                <a:srgbClr val="FF9900"/>
              </a:buClr>
            </a:pPr>
            <a:r>
              <a:rPr lang="hr-HR" sz="2400" dirty="0" smtClean="0"/>
              <a:t>Glavne odluke koje donosi sud: preliminarna tumačenja prava EU </a:t>
            </a:r>
            <a:r>
              <a:rPr lang="hr-HR" sz="2400" i="1" dirty="0" smtClean="0"/>
              <a:t>(</a:t>
            </a:r>
            <a:r>
              <a:rPr lang="hr-HR" sz="2400" i="1" dirty="0" err="1" smtClean="0"/>
              <a:t>preliminary</a:t>
            </a:r>
            <a:r>
              <a:rPr lang="hr-HR" sz="2400" i="1" dirty="0" smtClean="0"/>
              <a:t> </a:t>
            </a:r>
            <a:r>
              <a:rPr lang="hr-HR" sz="2400" i="1" dirty="0" err="1" smtClean="0"/>
              <a:t>rulings</a:t>
            </a:r>
            <a:r>
              <a:rPr lang="hr-HR" sz="2400" i="1" dirty="0" smtClean="0"/>
              <a:t>),</a:t>
            </a:r>
            <a:r>
              <a:rPr lang="hr-HR" sz="2400" dirty="0" smtClean="0"/>
              <a:t>  odluke o neispunjavanju obveza država članica,  odluke o ukidanju akata EU institucija </a:t>
            </a:r>
          </a:p>
          <a:p>
            <a:pPr eaLnBrk="1" hangingPunct="1">
              <a:buClr>
                <a:srgbClr val="FF9900"/>
              </a:buClr>
            </a:pPr>
            <a:r>
              <a:rPr lang="hr-HR" sz="2400" dirty="0" smtClean="0"/>
              <a:t>U predmetima iz tržišnog natjecanja djeluje kao Sud 2. stupnja za odlučivanje o zakonitosti odluka EK o kojima u 1. stupnju odlučuje Opći sud </a:t>
            </a:r>
            <a:r>
              <a:rPr lang="hr-HR" sz="2400" i="1" dirty="0" smtClean="0">
                <a:solidFill>
                  <a:srgbClr val="FFC000"/>
                </a:solidFill>
              </a:rPr>
              <a:t>(General Court)</a:t>
            </a:r>
          </a:p>
        </p:txBody>
      </p:sp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363272" cy="78864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dirty="0" smtClean="0">
                <a:solidFill>
                  <a:srgbClr val="FFC000"/>
                </a:solidFill>
              </a:rPr>
              <a:t>Što se mijenja sa članstvom u EU</a:t>
            </a:r>
            <a:endParaRPr lang="hr-HR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20040" indent="-320040" eaLnBrk="1" fontAlgn="auto" hangingPunct="1">
              <a:spcAft>
                <a:spcPts val="0"/>
              </a:spcAft>
              <a:buClr>
                <a:srgbClr val="FF9900"/>
              </a:buClr>
              <a:buFont typeface="Wingdings 2"/>
              <a:buChar char=""/>
              <a:defRPr/>
            </a:pPr>
            <a:r>
              <a:rPr lang="hr-HR" sz="2400" dirty="0" smtClean="0"/>
              <a:t>Ponašanje poduzetnika na tržištu EU kontrolirat će:</a:t>
            </a:r>
          </a:p>
          <a:p>
            <a:pPr eaLnBrk="1" fontAlgn="auto" hangingPunct="1">
              <a:spcAft>
                <a:spcPts val="0"/>
              </a:spcAft>
              <a:buClr>
                <a:srgbClr val="FF9900"/>
              </a:buClr>
              <a:buSzPct val="26000"/>
              <a:buFont typeface="Wingdings" pitchFamily="2" charset="2"/>
              <a:buChar char="u"/>
              <a:defRPr/>
            </a:pPr>
            <a:r>
              <a:rPr lang="hr-HR" sz="2400" b="1" dirty="0" smtClean="0">
                <a:solidFill>
                  <a:srgbClr val="FFC000"/>
                </a:solidFill>
              </a:rPr>
              <a:t>Europska komisija i Agencija za zaštitu tržišnog natjecanja</a:t>
            </a:r>
            <a:r>
              <a:rPr lang="hr-HR" sz="2400" dirty="0" smtClean="0"/>
              <a:t> – izravna primjena pravne stečevine EU (članak 101. i članak 102.) u slučaju kada se radi o ponašanju koje može utjecati na trgovinu između RH i članica EU</a:t>
            </a:r>
          </a:p>
          <a:p>
            <a:pPr eaLnBrk="1" fontAlgn="auto" hangingPunct="1">
              <a:spcAft>
                <a:spcPts val="0"/>
              </a:spcAft>
              <a:buClr>
                <a:srgbClr val="FF9900"/>
              </a:buClr>
              <a:buSzPct val="26000"/>
              <a:buFont typeface="Wingdings" pitchFamily="2" charset="2"/>
              <a:buChar char="u"/>
              <a:defRPr/>
            </a:pPr>
            <a:r>
              <a:rPr lang="hr-HR" sz="2400" b="1" dirty="0" smtClean="0"/>
              <a:t>Isključivo</a:t>
            </a:r>
            <a:r>
              <a:rPr lang="hr-HR" sz="2400" b="1" dirty="0" smtClean="0">
                <a:solidFill>
                  <a:srgbClr val="FFC000"/>
                </a:solidFill>
              </a:rPr>
              <a:t> Agencija za zaštitu tržišnog natjecanja </a:t>
            </a:r>
            <a:r>
              <a:rPr lang="hr-HR" sz="2400" dirty="0" smtClean="0"/>
              <a:t>– u skladu sa Zakonom o zaštiti tržišnog natjecanja u slučaju povreda propisa koje imaju </a:t>
            </a:r>
            <a:r>
              <a:rPr lang="hr-HR" sz="2400" dirty="0" smtClean="0">
                <a:solidFill>
                  <a:srgbClr val="FFC000"/>
                </a:solidFill>
              </a:rPr>
              <a:t>“lokalni” značaj</a:t>
            </a:r>
            <a:r>
              <a:rPr lang="hr-HR" sz="2400" dirty="0" smtClean="0">
                <a:cs typeface="Arial" pitchFamily="34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Clr>
                <a:srgbClr val="FF9900"/>
              </a:buClr>
              <a:buSzPct val="26000"/>
              <a:buFont typeface="Wingdings" pitchFamily="2" charset="2"/>
              <a:buChar char="u"/>
              <a:defRPr/>
            </a:pPr>
            <a:r>
              <a:rPr lang="hr-HR" sz="2400" dirty="0" smtClean="0">
                <a:solidFill>
                  <a:srgbClr val="FFC000"/>
                </a:solidFill>
                <a:cs typeface="Arial" pitchFamily="34" charset="0"/>
              </a:rPr>
              <a:t>Koncentracije</a:t>
            </a:r>
            <a:r>
              <a:rPr lang="hr-HR" sz="2400" dirty="0" smtClean="0">
                <a:cs typeface="Arial" pitchFamily="34" charset="0"/>
              </a:rPr>
              <a:t> na teritoriju RH podliježu i nadalje ocjeni Agencije, osim u slučaju kada se radi o koncentracijama od značaja za EU</a:t>
            </a:r>
            <a:endParaRPr lang="hr-HR" sz="2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57261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r-HR" dirty="0" smtClean="0">
                <a:solidFill>
                  <a:srgbClr val="FFC000"/>
                </a:solidFill>
              </a:rPr>
              <a:t>Izmjene i prilagodbe propisa </a:t>
            </a:r>
            <a:endParaRPr lang="hr-HR" dirty="0">
              <a:solidFill>
                <a:srgbClr val="FFC000"/>
              </a:solidFill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097686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hr-HR" sz="2400" b="1" dirty="0" smtClean="0">
                <a:solidFill>
                  <a:srgbClr val="FFC000"/>
                </a:solidFill>
                <a:cs typeface="Arial" pitchFamily="34" charset="0"/>
              </a:rPr>
              <a:t>Izmjene i dopune Zakona o zaštiti tržišnog natjecanja</a:t>
            </a:r>
            <a:r>
              <a:rPr lang="hr-HR" sz="2400" dirty="0" smtClean="0">
                <a:cs typeface="Arial" pitchFamily="34" charset="0"/>
              </a:rPr>
              <a:t>: provedba Uredbe 1/2003 o primjeni pravila iz čl.101. i 102. UFEU, paralelna nadležnost i suradnja unutar ECN-a (Europske mreže tijela za zaštitu </a:t>
            </a:r>
            <a:r>
              <a:rPr lang="hr-HR" sz="2400" dirty="0" smtClean="0">
                <a:cs typeface="Arial" pitchFamily="34" charset="0"/>
              </a:rPr>
              <a:t> tržišnog </a:t>
            </a:r>
            <a:r>
              <a:rPr lang="hr-HR" sz="2400" dirty="0" smtClean="0">
                <a:cs typeface="Arial" pitchFamily="34" charset="0"/>
              </a:rPr>
              <a:t>natjecanja)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hr-HR" sz="2400" b="1" dirty="0" smtClean="0">
                <a:solidFill>
                  <a:srgbClr val="FFC000"/>
                </a:solidFill>
                <a:cs typeface="Arial" pitchFamily="34" charset="0"/>
              </a:rPr>
              <a:t>Najvažnije promjene</a:t>
            </a:r>
            <a:r>
              <a:rPr lang="hr-HR" sz="2400" dirty="0" smtClean="0">
                <a:cs typeface="Arial" pitchFamily="34" charset="0"/>
              </a:rPr>
              <a:t>:</a:t>
            </a:r>
          </a:p>
          <a:p>
            <a:pPr eaLnBrk="1" hangingPunct="1">
              <a:buClr>
                <a:srgbClr val="FF9900"/>
              </a:buClr>
            </a:pPr>
            <a:r>
              <a:rPr lang="es-ES" sz="2400" dirty="0" smtClean="0">
                <a:cs typeface="Arial" pitchFamily="34" charset="0"/>
              </a:rPr>
              <a:t>A</a:t>
            </a:r>
            <a:r>
              <a:rPr lang="hr-HR" sz="2400" dirty="0" smtClean="0">
                <a:cs typeface="Arial" pitchFamily="34" charset="0"/>
              </a:rPr>
              <a:t>ZTN</a:t>
            </a:r>
            <a:r>
              <a:rPr lang="es-ES" sz="2400" dirty="0" smtClean="0">
                <a:cs typeface="Arial" pitchFamily="34" charset="0"/>
              </a:rPr>
              <a:t> </a:t>
            </a:r>
            <a:r>
              <a:rPr lang="hr-HR" sz="2400" dirty="0" smtClean="0">
                <a:cs typeface="Arial" pitchFamily="34" charset="0"/>
              </a:rPr>
              <a:t>je </a:t>
            </a:r>
            <a:r>
              <a:rPr lang="es-ES" sz="2400" dirty="0" err="1" smtClean="0">
                <a:cs typeface="Arial" pitchFamily="34" charset="0"/>
              </a:rPr>
              <a:t>nadle</a:t>
            </a:r>
            <a:r>
              <a:rPr lang="hr-HR" sz="2400" dirty="0" smtClean="0">
                <a:cs typeface="Arial" pitchFamily="34" charset="0"/>
              </a:rPr>
              <a:t>ž</a:t>
            </a:r>
            <a:r>
              <a:rPr lang="es-ES" sz="2400" dirty="0" smtClean="0">
                <a:cs typeface="Arial" pitchFamily="34" charset="0"/>
              </a:rPr>
              <a:t>n</a:t>
            </a:r>
            <a:r>
              <a:rPr lang="hr-HR" sz="2400" dirty="0" smtClean="0">
                <a:cs typeface="Arial" pitchFamily="34" charset="0"/>
              </a:rPr>
              <a:t>a</a:t>
            </a:r>
            <a:r>
              <a:rPr lang="es-ES" sz="2400" dirty="0" smtClean="0">
                <a:cs typeface="Arial" pitchFamily="34" charset="0"/>
              </a:rPr>
              <a:t> </a:t>
            </a:r>
            <a:r>
              <a:rPr lang="es-ES" sz="2400" dirty="0" err="1" smtClean="0">
                <a:cs typeface="Arial" pitchFamily="34" charset="0"/>
              </a:rPr>
              <a:t>za</a:t>
            </a:r>
            <a:r>
              <a:rPr lang="es-ES" sz="2400" dirty="0" smtClean="0">
                <a:cs typeface="Arial" pitchFamily="34" charset="0"/>
              </a:rPr>
              <a:t> </a:t>
            </a:r>
            <a:r>
              <a:rPr lang="es-ES" sz="2400" dirty="0" err="1" smtClean="0">
                <a:cs typeface="Arial" pitchFamily="34" charset="0"/>
              </a:rPr>
              <a:t>vo</a:t>
            </a:r>
            <a:r>
              <a:rPr lang="hr-HR" sz="2400" dirty="0" smtClean="0">
                <a:cs typeface="Arial" pitchFamily="34" charset="0"/>
              </a:rPr>
              <a:t>đ</a:t>
            </a:r>
            <a:r>
              <a:rPr lang="es-ES" sz="2400" dirty="0" err="1" smtClean="0">
                <a:cs typeface="Arial" pitchFamily="34" charset="0"/>
              </a:rPr>
              <a:t>enje</a:t>
            </a:r>
            <a:r>
              <a:rPr lang="hr-HR" sz="2400" dirty="0" smtClean="0">
                <a:cs typeface="Arial" pitchFamily="34" charset="0"/>
              </a:rPr>
              <a:t> </a:t>
            </a:r>
            <a:r>
              <a:rPr lang="es-ES" sz="2400" dirty="0" err="1" smtClean="0">
                <a:cs typeface="Arial" pitchFamily="34" charset="0"/>
              </a:rPr>
              <a:t>postupaka</a:t>
            </a:r>
            <a:r>
              <a:rPr lang="es-ES" sz="2400" dirty="0" smtClean="0">
                <a:cs typeface="Arial" pitchFamily="34" charset="0"/>
              </a:rPr>
              <a:t> </a:t>
            </a:r>
            <a:r>
              <a:rPr lang="hr-HR" sz="2400" dirty="0" smtClean="0">
                <a:cs typeface="Arial" pitchFamily="34" charset="0"/>
              </a:rPr>
              <a:t>i izravnu </a:t>
            </a:r>
            <a:r>
              <a:rPr lang="pt-BR" sz="2400" dirty="0" smtClean="0">
                <a:cs typeface="Arial" pitchFamily="34" charset="0"/>
              </a:rPr>
              <a:t>primjen</a:t>
            </a:r>
            <a:r>
              <a:rPr lang="hr-HR" sz="2400" dirty="0" smtClean="0">
                <a:cs typeface="Arial" pitchFamily="34" charset="0"/>
              </a:rPr>
              <a:t>u </a:t>
            </a:r>
            <a:r>
              <a:rPr lang="pt-BR" sz="2400" dirty="0" smtClean="0">
                <a:cs typeface="Arial" pitchFamily="34" charset="0"/>
              </a:rPr>
              <a:t>prava </a:t>
            </a:r>
            <a:r>
              <a:rPr lang="hr-HR" sz="2400" dirty="0" smtClean="0">
                <a:cs typeface="Arial" pitchFamily="34" charset="0"/>
              </a:rPr>
              <a:t>zaštite tržišnog natjecanja EU (č</a:t>
            </a:r>
            <a:r>
              <a:rPr lang="pt-BR" sz="2400" dirty="0" smtClean="0">
                <a:cs typeface="Arial" pitchFamily="34" charset="0"/>
              </a:rPr>
              <a:t>l</a:t>
            </a:r>
            <a:r>
              <a:rPr lang="hr-HR" sz="2400" dirty="0" err="1" smtClean="0">
                <a:cs typeface="Arial" pitchFamily="34" charset="0"/>
              </a:rPr>
              <a:t>anak</a:t>
            </a:r>
            <a:r>
              <a:rPr lang="hr-HR" sz="2400" dirty="0" smtClean="0">
                <a:cs typeface="Arial" pitchFamily="34" charset="0"/>
              </a:rPr>
              <a:t> 101. </a:t>
            </a:r>
            <a:r>
              <a:rPr lang="pt-BR" sz="2400" dirty="0" smtClean="0">
                <a:cs typeface="Arial" pitchFamily="34" charset="0"/>
              </a:rPr>
              <a:t>i</a:t>
            </a:r>
            <a:r>
              <a:rPr lang="hr-HR" sz="2400" dirty="0" smtClean="0">
                <a:cs typeface="Arial" pitchFamily="34" charset="0"/>
              </a:rPr>
              <a:t> č</a:t>
            </a:r>
            <a:r>
              <a:rPr lang="pt-BR" sz="2400" dirty="0" smtClean="0">
                <a:cs typeface="Arial" pitchFamily="34" charset="0"/>
              </a:rPr>
              <a:t>l</a:t>
            </a:r>
            <a:r>
              <a:rPr lang="hr-HR" sz="2400" dirty="0" err="1" smtClean="0">
                <a:cs typeface="Arial" pitchFamily="34" charset="0"/>
              </a:rPr>
              <a:t>anak</a:t>
            </a:r>
            <a:r>
              <a:rPr lang="hr-HR" sz="2400" dirty="0" smtClean="0">
                <a:cs typeface="Arial" pitchFamily="34" charset="0"/>
              </a:rPr>
              <a:t> 102.</a:t>
            </a:r>
            <a:r>
              <a:rPr lang="pt-BR" sz="2400" dirty="0" smtClean="0">
                <a:cs typeface="Arial" pitchFamily="34" charset="0"/>
              </a:rPr>
              <a:t>UFEU</a:t>
            </a:r>
            <a:r>
              <a:rPr lang="hr-HR" sz="2400" dirty="0" smtClean="0">
                <a:cs typeface="Arial" pitchFamily="34" charset="0"/>
              </a:rPr>
              <a:t>) </a:t>
            </a:r>
          </a:p>
          <a:p>
            <a:pPr eaLnBrk="1" hangingPunct="1">
              <a:buClr>
                <a:srgbClr val="FF9900"/>
              </a:buClr>
            </a:pPr>
            <a:r>
              <a:rPr lang="hr-HR" sz="2400" dirty="0" smtClean="0">
                <a:cs typeface="Arial" pitchFamily="34" charset="0"/>
              </a:rPr>
              <a:t>Mogućnost zajedničkog provođenja nenajavljenih pretraga s EK i tijelima za zaštitu tržišnog natjecanja drugih država članica</a:t>
            </a:r>
          </a:p>
          <a:p>
            <a:pPr eaLnBrk="1" hangingPunct="1">
              <a:buClr>
                <a:srgbClr val="FF9900"/>
              </a:buClr>
            </a:pPr>
            <a:r>
              <a:rPr lang="hr-HR" sz="2400" dirty="0" smtClean="0">
                <a:cs typeface="Arial" pitchFamily="34" charset="0"/>
              </a:rPr>
              <a:t> Obustava postupka kada u predmetu već postupa EK</a:t>
            </a:r>
          </a:p>
          <a:p>
            <a:pPr eaLnBrk="1" hangingPunct="1">
              <a:buClr>
                <a:srgbClr val="FF9900"/>
              </a:buClr>
            </a:pPr>
            <a:r>
              <a:rPr lang="hr-HR" sz="2400" dirty="0" smtClean="0">
                <a:cs typeface="Arial" pitchFamily="34" charset="0"/>
              </a:rPr>
              <a:t> Hrvatski sudovi mogu tražiti mišljenje EK i EU </a:t>
            </a:r>
            <a:r>
              <a:rPr lang="hr-HR" sz="2400" dirty="0" smtClean="0">
                <a:cs typeface="Arial" pitchFamily="34" charset="0"/>
              </a:rPr>
              <a:t>sudova, </a:t>
            </a:r>
            <a:r>
              <a:rPr lang="hr-HR" sz="2400" dirty="0" smtClean="0">
                <a:cs typeface="Arial" pitchFamily="34" charset="0"/>
              </a:rPr>
              <a:t>ali ne mogu donositi odluke suprotno odluci koju je već donijela EK</a:t>
            </a:r>
          </a:p>
          <a:p>
            <a:pPr eaLnBrk="1" hangingPunct="1">
              <a:buClr>
                <a:srgbClr val="FF9900"/>
              </a:buClr>
              <a:buNone/>
            </a:pPr>
            <a:r>
              <a:rPr lang="hr-HR" sz="2400" dirty="0" smtClean="0"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Delux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Deluxe</Template>
  <TotalTime>5412</TotalTime>
  <Words>1231</Words>
  <Application>Microsoft Office PowerPoint</Application>
  <PresentationFormat>On-screen Show (4:3)</PresentationFormat>
  <Paragraphs>99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Deluxe</vt:lpstr>
      <vt:lpstr>  Zaštita tržišnog natjecanja i državne potpore - prije i nakon ulaska Republike Hrvatske u EU  </vt:lpstr>
      <vt:lpstr>Sadržaj</vt:lpstr>
      <vt:lpstr>Zaštita tržišnog natjecanja u EU</vt:lpstr>
      <vt:lpstr>Slide 4</vt:lpstr>
      <vt:lpstr>Ovlasti nadležnih tijela</vt:lpstr>
      <vt:lpstr>Nadležnost Europske komisije</vt:lpstr>
      <vt:lpstr>Nadležnost europskih sudova</vt:lpstr>
      <vt:lpstr>Što se mijenja sa članstvom u EU</vt:lpstr>
      <vt:lpstr>Izmjene i prilagodbe propisa </vt:lpstr>
      <vt:lpstr>Državne potpore  Definicija, pravila, kontrola</vt:lpstr>
      <vt:lpstr>“Definicija” državne potpore </vt:lpstr>
      <vt:lpstr>Što nije državna potpora</vt:lpstr>
      <vt:lpstr>Slide 13</vt:lpstr>
      <vt:lpstr>Uvjetno dopuštene potpore</vt:lpstr>
      <vt:lpstr>Kontrola državnih potpora u RH</vt:lpstr>
      <vt:lpstr>Kontrola državnih potpora nakon ulaska u EU 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HRVATSKA i EU izazovi, prilike I OPASNOSTI</dc:title>
  <dc:creator>aztnadmin</dc:creator>
  <cp:lastModifiedBy>Snjezana Vujisic Sardelic</cp:lastModifiedBy>
  <cp:revision>443</cp:revision>
  <cp:lastPrinted>2011-09-05T11:10:50Z</cp:lastPrinted>
  <dcterms:created xsi:type="dcterms:W3CDTF">2008-11-06T14:43:28Z</dcterms:created>
  <dcterms:modified xsi:type="dcterms:W3CDTF">2013-03-06T11:52:17Z</dcterms:modified>
</cp:coreProperties>
</file>